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78" r:id="rId5"/>
    <p:sldId id="258" r:id="rId6"/>
    <p:sldId id="276" r:id="rId7"/>
    <p:sldId id="277" r:id="rId8"/>
    <p:sldId id="259" r:id="rId9"/>
    <p:sldId id="279" r:id="rId10"/>
    <p:sldId id="260" r:id="rId11"/>
    <p:sldId id="264" r:id="rId12"/>
    <p:sldId id="262" r:id="rId13"/>
    <p:sldId id="265" r:id="rId14"/>
    <p:sldId id="263" r:id="rId15"/>
    <p:sldId id="266" r:id="rId16"/>
    <p:sldId id="267" r:id="rId17"/>
    <p:sldId id="271" r:id="rId18"/>
    <p:sldId id="268" r:id="rId19"/>
    <p:sldId id="269" r:id="rId20"/>
    <p:sldId id="272" r:id="rId21"/>
    <p:sldId id="282" r:id="rId22"/>
    <p:sldId id="283" r:id="rId23"/>
    <p:sldId id="273" r:id="rId24"/>
    <p:sldId id="274" r:id="rId25"/>
    <p:sldId id="280" r:id="rId26"/>
    <p:sldId id="281" r:id="rId27"/>
    <p:sldId id="275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51C46-B673-4CCE-A072-EDF6E6D7F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4C583C-E640-4C0B-B9AF-9D34CAFAD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7B07AB-4EA0-4FD1-9FEC-472546F1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0CE4FE-100E-4ED5-ABC3-CFB46947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D45917-7494-4EF3-8EEB-A41FF3A0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12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EFC6F-5D3B-40D1-A69D-6FB8E0E7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01B71A-1CEE-42D0-BFCA-51A911526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19037F-44B3-4477-B29D-9C054B32B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2BC215-0D2D-449B-A54F-DBAF9928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24D232-586D-40FF-BE68-C2D3977B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378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2E66C7E-4763-4EB8-82B1-94E187398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E5E05C-CB49-4B67-9614-418FF8BB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5BCB18-7222-429E-9A33-BB961AEE5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CB1933-8A0D-433F-84C6-057449F22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D4D30A-0B0C-45D7-84E1-9E2C2BDF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375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CF094-C24C-4E69-A3B3-625F9AA7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F8BA00-1842-4A90-AED3-78C150B69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5C2473-B491-4E61-AF58-35D64A81B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A6FC8C-ECA1-4E6F-A930-23C13582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9E3291-F2DE-4E56-B404-76E837EC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52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B478E-0290-4026-A64A-5FC6D91E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8026B7-A925-45CB-BA45-865193B16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5FD918-9DF2-461F-B03E-75B60D7C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18E123-80DB-4A00-8E94-A100F13C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F22F87-6CBC-45A2-A92B-E2FBBF2F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82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38544-F24B-4AD4-B8F3-86D77FD4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45D0F-D76C-4954-9863-D04C669AA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AEEC31-FDAB-4E62-BBEA-BE733EFC8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908C86-B23E-47B7-AFA5-D042AD04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DA90EA-1864-4163-96DE-FC903DFC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5A7A16-3292-4414-9058-E0F3A7C2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399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279F4-D8EF-4EFE-8B41-C52C16E9C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644774-C315-4C65-BC89-475A91EC4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05CD8E0-A6E6-4BA4-A6F3-D03219EDA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A4909E-F612-4188-8468-287ACBBBA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95182CF-1E36-4905-95D4-C6A4550F2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25970F-EAAE-4B90-84A8-146736CD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5B96063-2F0D-469F-976E-7CB62B6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FB30AAF-54D8-41E9-B00C-F9225875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36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269971-03A0-4824-AAEB-799A82D8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D95ADD1-B03E-4CB1-8278-28BA105F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19A10EB-B450-4147-B442-1C27B2D3B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163DED-F62E-425C-8B1E-3ABE4B2A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02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A43011A-CDBF-4CDA-A3F1-85A4AE49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BB18FA3-F5D9-431E-98E4-C8869B5C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E659D8-C061-4560-A39A-51CACB0F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191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2F275-CC51-4120-9484-F76D979E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11402D-B7DC-4319-B9A9-E92E3C130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DE4254-7A45-4E2D-B045-C59676259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9881AE-9290-4F41-B607-843EA58A2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F5D71D-06C4-4B2D-BF26-4020D27E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EA5953-2EE4-4B42-B3D5-0372FA69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16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4FB7C6-70DC-4A46-B0B2-76943BC7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A2A1A9B-6764-4089-AF1F-89C28ABC8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345341-0F4E-4D73-A2F5-15953056E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74FB580-355B-402F-BF7B-8F8ACB85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BF91D1-C191-49BD-952F-D896FE77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067D44-3F24-4656-996D-92596A6B8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32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AA5210-9D93-4DAB-8CD1-0E413B4C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D27716-8975-4DA5-8836-ACD69812B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87D6CB-EF13-4A13-80B0-CA831B1B6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F1826-436D-47BF-9CA6-201EA5C38DE2}" type="datetimeFigureOut">
              <a:rPr lang="nl-NL" smtClean="0"/>
              <a:t>16-9-2021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EE8448-868C-4226-B201-D4111D460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549CD5-1E12-4FAD-AB91-945E1EC4F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6A73-D622-42AF-AEB5-9595DE6E93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981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BF798-482A-4D5E-A3A0-9696656867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027FBC-1860-4834-8ECA-4AB11D49DD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55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3CF35F-B293-4314-887D-20FFAD051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vegetatielagen in bossen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983655-AE49-4B17-A78D-8335D18B1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Bosbodemlaag (strooisel laag)</a:t>
            </a:r>
          </a:p>
          <a:p>
            <a:r>
              <a:rPr lang="nl-NL" dirty="0"/>
              <a:t>Moslaag (&lt;10cm) </a:t>
            </a:r>
          </a:p>
          <a:p>
            <a:r>
              <a:rPr lang="nl-NL" dirty="0" err="1"/>
              <a:t>Kruidenlaag</a:t>
            </a:r>
            <a:r>
              <a:rPr lang="nl-NL" dirty="0"/>
              <a:t> (10 – 134 cm) </a:t>
            </a:r>
          </a:p>
          <a:p>
            <a:r>
              <a:rPr lang="nl-NL" dirty="0"/>
              <a:t>Struiklaag  (135 cm – 800 cm) </a:t>
            </a:r>
          </a:p>
          <a:p>
            <a:r>
              <a:rPr lang="nl-NL" dirty="0" err="1"/>
              <a:t>Boomlaag</a:t>
            </a:r>
            <a:r>
              <a:rPr lang="nl-NL" dirty="0"/>
              <a:t> ( &gt;800 cm)</a:t>
            </a:r>
          </a:p>
          <a:p>
            <a:r>
              <a:rPr lang="nl-NL" dirty="0" err="1"/>
              <a:t>Canopy</a:t>
            </a:r>
            <a:r>
              <a:rPr lang="nl-NL" dirty="0"/>
              <a:t> laag ( &gt;800 cm) afhankelijk van bostype</a:t>
            </a:r>
          </a:p>
          <a:p>
            <a:r>
              <a:rPr lang="nl-NL" dirty="0" err="1"/>
              <a:t>Emergente</a:t>
            </a:r>
            <a:r>
              <a:rPr lang="nl-NL" dirty="0"/>
              <a:t> laag  ( &gt;800 cm) afhankelijk van bostype</a:t>
            </a:r>
          </a:p>
        </p:txBody>
      </p:sp>
    </p:spTree>
    <p:extLst>
      <p:ext uri="{BB962C8B-B14F-4D97-AF65-F5344CB8AC3E}">
        <p14:creationId xmlns:p14="http://schemas.microsoft.com/office/powerpoint/2010/main" val="879664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95E06-E95E-4C4D-BF67-6B45EED0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0" y="0"/>
            <a:ext cx="10515600" cy="1325563"/>
          </a:xfrm>
        </p:spPr>
        <p:txBody>
          <a:bodyPr>
            <a:normAutofit/>
          </a:bodyPr>
          <a:lstStyle/>
          <a:p>
            <a:r>
              <a:rPr lang="nl-NL" sz="2400" b="1" dirty="0" err="1"/>
              <a:t>Emergent</a:t>
            </a:r>
            <a:br>
              <a:rPr lang="nl-NL" sz="2400" b="1" dirty="0"/>
            </a:br>
            <a:r>
              <a:rPr lang="nl-NL" sz="1800" dirty="0"/>
              <a:t>doorbroken/boven gestegen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7BDC0C4-7B55-4341-9BFB-E1F3FA989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75" y="141750"/>
            <a:ext cx="6476125" cy="6574499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4999325-CA02-410B-B8A0-739D8C42ED75}"/>
              </a:ext>
            </a:extLst>
          </p:cNvPr>
          <p:cNvSpPr txBox="1">
            <a:spLocks/>
          </p:cNvSpPr>
          <p:nvPr/>
        </p:nvSpPr>
        <p:spPr>
          <a:xfrm>
            <a:off x="6934200" y="8454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err="1"/>
              <a:t>Canopy</a:t>
            </a:r>
            <a:endParaRPr lang="nl-NL" sz="2400" b="1" dirty="0"/>
          </a:p>
          <a:p>
            <a:r>
              <a:rPr lang="nl-NL" sz="1800" dirty="0"/>
              <a:t>bladerdak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5F611E2-DBDC-4E77-A6A5-9A19AE54631C}"/>
              </a:ext>
            </a:extLst>
          </p:cNvPr>
          <p:cNvSpPr txBox="1">
            <a:spLocks/>
          </p:cNvSpPr>
          <p:nvPr/>
        </p:nvSpPr>
        <p:spPr>
          <a:xfrm>
            <a:off x="6934200" y="4687019"/>
            <a:ext cx="51045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err="1"/>
              <a:t>Strooisellaag</a:t>
            </a:r>
            <a:endParaRPr lang="nl-NL" sz="2400" b="1" dirty="0"/>
          </a:p>
          <a:p>
            <a:r>
              <a:rPr lang="nl-NL" sz="1800" dirty="0"/>
              <a:t>Verzameling van doodmateriaal en </a:t>
            </a:r>
            <a:r>
              <a:rPr lang="nl-NL" sz="1800" dirty="0" err="1"/>
              <a:t>debris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524401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B2CD5-7D36-471A-BC24-007A3848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Veranderingen van vegetatieaspecten in de bosontwikkeling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93B77C-705B-41CE-B48A-751B3D7E5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756"/>
            <a:ext cx="10515600" cy="4351338"/>
          </a:xfrm>
        </p:spPr>
        <p:txBody>
          <a:bodyPr/>
          <a:lstStyle/>
          <a:p>
            <a:r>
              <a:rPr lang="nl-NL" dirty="0"/>
              <a:t>Open fase </a:t>
            </a:r>
          </a:p>
          <a:p>
            <a:r>
              <a:rPr lang="nl-NL" dirty="0"/>
              <a:t>Jonge fase </a:t>
            </a:r>
            <a:r>
              <a:rPr lang="nl-NL" sz="2400" dirty="0"/>
              <a:t>(jonge bomen vestigen zich op locatie)</a:t>
            </a:r>
          </a:p>
          <a:p>
            <a:r>
              <a:rPr lang="nl-NL" dirty="0"/>
              <a:t>Dichte fase </a:t>
            </a:r>
            <a:r>
              <a:rPr lang="nl-NL" sz="2400" dirty="0"/>
              <a:t>(De kronen van de bomen raken elkaar)</a:t>
            </a:r>
          </a:p>
          <a:p>
            <a:r>
              <a:rPr lang="nl-NL" dirty="0"/>
              <a:t>Staken fase </a:t>
            </a:r>
            <a:r>
              <a:rPr lang="nl-NL" sz="2400" dirty="0"/>
              <a:t>(Onderste 2 – 3 meter van bomen hebben geen levende takken) </a:t>
            </a:r>
          </a:p>
          <a:p>
            <a:r>
              <a:rPr lang="nl-NL" dirty="0"/>
              <a:t>Boomfase </a:t>
            </a:r>
            <a:r>
              <a:rPr lang="nl-NL" sz="2400" dirty="0"/>
              <a:t>(Gemiddelde diameter op 1,5m is &gt;20cm) </a:t>
            </a:r>
          </a:p>
          <a:p>
            <a:r>
              <a:rPr lang="nl-NL" dirty="0"/>
              <a:t>Aftakeling/sterf fase </a:t>
            </a:r>
            <a:r>
              <a:rPr lang="nl-NL" sz="2400" dirty="0"/>
              <a:t>(Door sterfte vallen er gaten in het bladerdak) </a:t>
            </a:r>
          </a:p>
        </p:txBody>
      </p:sp>
    </p:spTree>
    <p:extLst>
      <p:ext uri="{BB962C8B-B14F-4D97-AF65-F5344CB8AC3E}">
        <p14:creationId xmlns:p14="http://schemas.microsoft.com/office/powerpoint/2010/main" val="35090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9D6E6F4-8B27-483D-B061-E462F3F4F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1247"/>
            <a:ext cx="12192000" cy="64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13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E2CE3-AA16-4BF0-B08F-A3CA219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Invloed van de mens op (bos) vegetatie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5E57CB-7B1B-4317-B31F-26099AAF0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25" y="1306153"/>
            <a:ext cx="8168569" cy="540923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EA8581C-D34A-49C1-AB16-4AFC3A3015D2}"/>
              </a:ext>
            </a:extLst>
          </p:cNvPr>
          <p:cNvSpPr txBox="1">
            <a:spLocks/>
          </p:cNvSpPr>
          <p:nvPr/>
        </p:nvSpPr>
        <p:spPr>
          <a:xfrm>
            <a:off x="7885215" y="1541966"/>
            <a:ext cx="4163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b="1" dirty="0"/>
              <a:t>Successie</a:t>
            </a:r>
          </a:p>
          <a:p>
            <a:r>
              <a:rPr lang="nl-NL" sz="2000" dirty="0"/>
              <a:t>een ecologisch proces waarbij een merkbare verandering in de soortensamenstelling binnen een habitat plaatsvind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D245928-2D2E-48B9-B502-D6B1A5B967CB}"/>
              </a:ext>
            </a:extLst>
          </p:cNvPr>
          <p:cNvSpPr txBox="1">
            <a:spLocks/>
          </p:cNvSpPr>
          <p:nvPr/>
        </p:nvSpPr>
        <p:spPr>
          <a:xfrm>
            <a:off x="7885215" y="2617842"/>
            <a:ext cx="4163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b="1" dirty="0"/>
              <a:t>Habitat</a:t>
            </a:r>
          </a:p>
          <a:p>
            <a:r>
              <a:rPr lang="nl-NL" sz="2000" dirty="0"/>
              <a:t>leefomgeving</a:t>
            </a:r>
          </a:p>
        </p:txBody>
      </p:sp>
    </p:spTree>
    <p:extLst>
      <p:ext uri="{BB962C8B-B14F-4D97-AF65-F5344CB8AC3E}">
        <p14:creationId xmlns:p14="http://schemas.microsoft.com/office/powerpoint/2010/main" val="645906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FABF1-34BB-404C-A9F2-A899BA6C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00425" cy="1325563"/>
          </a:xfrm>
        </p:spPr>
        <p:txBody>
          <a:bodyPr/>
          <a:lstStyle/>
          <a:p>
            <a:r>
              <a:rPr lang="nl-NL" b="1" dirty="0"/>
              <a:t>Voedselketen, voedsel web en voedselkringloop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ADA2CF-5338-4153-9AED-5D8C6505A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Voedselketen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Voedsel web</a:t>
            </a:r>
          </a:p>
          <a:p>
            <a:endParaRPr lang="nl-NL" dirty="0"/>
          </a:p>
          <a:p>
            <a:r>
              <a:rPr lang="nl-NL" dirty="0"/>
              <a:t>Voedselkringloop</a:t>
            </a:r>
          </a:p>
          <a:p>
            <a:pPr lvl="1"/>
            <a:r>
              <a:rPr lang="nl-NL" dirty="0"/>
              <a:t>Koolstof kringloop</a:t>
            </a:r>
          </a:p>
          <a:p>
            <a:pPr lvl="1"/>
            <a:r>
              <a:rPr lang="nl-NL" dirty="0"/>
              <a:t>Stikstof kringloop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050" name="Picture 2" descr="Voedselketen Consument 1e orde Consument 2e orde Consument 3e orde - ppt  video online download">
            <a:extLst>
              <a:ext uri="{FF2B5EF4-FFF2-40B4-BE49-F238E27FC236}">
                <a16:creationId xmlns:a16="http://schemas.microsoft.com/office/drawing/2014/main" id="{A1A830FC-7A20-4935-8D6E-92479360F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59" y="1572273"/>
            <a:ext cx="6477390" cy="485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54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AFB6D05-6EBA-4775-9877-BE211BFC6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959" y="120851"/>
            <a:ext cx="4867766" cy="6616297"/>
          </a:xfrm>
        </p:spPr>
      </p:pic>
      <p:pic>
        <p:nvPicPr>
          <p:cNvPr id="1028" name="Picture 4" descr="8 ideeën over Natuur / voedselkringloop | voedselketen, natuur,  voedselketens">
            <a:extLst>
              <a:ext uri="{FF2B5EF4-FFF2-40B4-BE49-F238E27FC236}">
                <a16:creationId xmlns:a16="http://schemas.microsoft.com/office/drawing/2014/main" id="{A742546C-8A51-48BC-8A7B-19D5CF31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87" y="532870"/>
            <a:ext cx="6497654" cy="609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371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F1EFC32-536C-41B6-B052-5837ADDCB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8" y="859359"/>
            <a:ext cx="6202850" cy="513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r. 4. Dit is de koolstofkringloop. Bij elk nummer in het plaatje is wat  anders te zien. 1. Bij verbranding ko… | Mario characters, Character,  Fictional characters">
            <a:extLst>
              <a:ext uri="{FF2B5EF4-FFF2-40B4-BE49-F238E27FC236}">
                <a16:creationId xmlns:a16="http://schemas.microsoft.com/office/drawing/2014/main" id="{B8FB2EE4-7514-479B-AADF-ACE6CC2B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71" y="859359"/>
            <a:ext cx="5995829" cy="513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94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37A08-70EC-4224-822C-B6F5C3FE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36EE5F-8A19-405E-847D-08897B889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Maak een voedsel web van de organismen op de volgende dia. Denk goed na over de habitat van het organisme.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Geef aan wat de langst mogelijke voedselketen is binnen dit voedsel web</a:t>
            </a:r>
            <a:br>
              <a:rPr lang="nl-NL" dirty="0"/>
            </a:br>
            <a:endParaRPr lang="nl-NL" dirty="0"/>
          </a:p>
          <a:p>
            <a:r>
              <a:rPr lang="nl-NL" dirty="0"/>
              <a:t>Welk organisme is </a:t>
            </a:r>
            <a:r>
              <a:rPr lang="nl-NL" dirty="0" err="1"/>
              <a:t>heterotroof</a:t>
            </a:r>
            <a:r>
              <a:rPr lang="nl-NL" dirty="0"/>
              <a:t> en welk organisme is autotroof? </a:t>
            </a:r>
          </a:p>
          <a:p>
            <a:endParaRPr lang="nl-NL" dirty="0"/>
          </a:p>
          <a:p>
            <a:r>
              <a:rPr lang="nl-NL" dirty="0"/>
              <a:t>Welke organismen behoren tot de producenten en welke tot de consumenten (1</a:t>
            </a:r>
            <a:r>
              <a:rPr lang="nl-NL" baseline="30000" dirty="0"/>
              <a:t>ste</a:t>
            </a:r>
            <a:r>
              <a:rPr lang="nl-NL" dirty="0"/>
              <a:t> , 2</a:t>
            </a:r>
            <a:r>
              <a:rPr lang="nl-NL" baseline="30000" dirty="0"/>
              <a:t>de</a:t>
            </a:r>
            <a:r>
              <a:rPr lang="nl-NL" dirty="0"/>
              <a:t> , 3</a:t>
            </a:r>
            <a:r>
              <a:rPr lang="nl-NL" baseline="30000" dirty="0"/>
              <a:t>de</a:t>
            </a:r>
            <a:r>
              <a:rPr lang="nl-NL" dirty="0"/>
              <a:t> etc. orde)?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6494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fbeelding 43">
            <a:extLst>
              <a:ext uri="{FF2B5EF4-FFF2-40B4-BE49-F238E27FC236}">
                <a16:creationId xmlns:a16="http://schemas.microsoft.com/office/drawing/2014/main" id="{AB310622-AB8B-42BA-B4D2-4DC117A4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2" y="1000125"/>
            <a:ext cx="6940521" cy="4198892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C70C8706-1017-4C3F-9539-27FDADE2A9D5}"/>
              </a:ext>
            </a:extLst>
          </p:cNvPr>
          <p:cNvSpPr txBox="1"/>
          <p:nvPr/>
        </p:nvSpPr>
        <p:spPr>
          <a:xfrm>
            <a:off x="7042013" y="751344"/>
            <a:ext cx="504849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Bladluis: </a:t>
            </a:r>
            <a:r>
              <a:rPr lang="nl-NL" dirty="0"/>
              <a:t>Prikt gaatjes in de nerven van bladeren en zuigt de sappen. </a:t>
            </a:r>
          </a:p>
          <a:p>
            <a:r>
              <a:rPr lang="nl-NL" b="1" dirty="0"/>
              <a:t>Eekhoorn: </a:t>
            </a:r>
            <a:r>
              <a:rPr lang="nl-NL" dirty="0"/>
              <a:t>Eet zaden, zoals beukennootjes en eikels</a:t>
            </a:r>
          </a:p>
          <a:p>
            <a:r>
              <a:rPr lang="nl-NL" dirty="0"/>
              <a:t>Eik</a:t>
            </a:r>
            <a:br>
              <a:rPr lang="nl-NL" dirty="0"/>
            </a:br>
            <a:r>
              <a:rPr lang="nl-NL" b="1" dirty="0"/>
              <a:t>Koolmees: </a:t>
            </a:r>
            <a:r>
              <a:rPr lang="nl-NL" dirty="0"/>
              <a:t>Eet alle soorten insecten</a:t>
            </a:r>
          </a:p>
          <a:p>
            <a:r>
              <a:rPr lang="nl-NL" b="1" dirty="0"/>
              <a:t>Kruisspin: </a:t>
            </a:r>
            <a:r>
              <a:rPr lang="nl-NL" dirty="0"/>
              <a:t>Voedt zich met allerlei plantenetende insecten</a:t>
            </a:r>
            <a:br>
              <a:rPr lang="nl-NL" dirty="0"/>
            </a:br>
            <a:r>
              <a:rPr lang="nl-NL" b="1" dirty="0"/>
              <a:t>Lieveheersbeestje: </a:t>
            </a:r>
            <a:r>
              <a:rPr lang="nl-NL" dirty="0"/>
              <a:t>Voedt zich vooral met bladluizen </a:t>
            </a:r>
          </a:p>
          <a:p>
            <a:r>
              <a:rPr lang="nl-NL" dirty="0"/>
              <a:t>Lijsterbes</a:t>
            </a:r>
          </a:p>
          <a:p>
            <a:r>
              <a:rPr lang="nl-NL" b="1" dirty="0"/>
              <a:t>Merel: </a:t>
            </a:r>
            <a:r>
              <a:rPr lang="nl-NL" dirty="0"/>
              <a:t>Eet alle soorten insecten bessen </a:t>
            </a:r>
            <a:br>
              <a:rPr lang="nl-NL" dirty="0"/>
            </a:br>
            <a:r>
              <a:rPr lang="nl-NL" b="1" dirty="0"/>
              <a:t>Miljoenpoot: </a:t>
            </a:r>
            <a:r>
              <a:rPr lang="nl-NL" dirty="0"/>
              <a:t>Voedt zich met dood materiaal</a:t>
            </a:r>
          </a:p>
          <a:p>
            <a:r>
              <a:rPr lang="nl-NL" b="1" dirty="0"/>
              <a:t>Pissebed: </a:t>
            </a:r>
            <a:r>
              <a:rPr lang="nl-NL" dirty="0"/>
              <a:t>Voedt zich met dood materiaal</a:t>
            </a:r>
          </a:p>
          <a:p>
            <a:r>
              <a:rPr lang="nl-NL" b="1" dirty="0"/>
              <a:t>Schorskever: </a:t>
            </a:r>
            <a:r>
              <a:rPr lang="nl-NL" dirty="0"/>
              <a:t>Boort gangen in de </a:t>
            </a:r>
            <a:r>
              <a:rPr lang="nl-NL" dirty="0" err="1"/>
              <a:t>schorns</a:t>
            </a:r>
            <a:r>
              <a:rPr lang="nl-NL" dirty="0"/>
              <a:t> van de stam van o.a. de eik.</a:t>
            </a:r>
            <a:br>
              <a:rPr lang="nl-NL" dirty="0"/>
            </a:br>
            <a:r>
              <a:rPr lang="nl-NL" b="1" dirty="0"/>
              <a:t>Specht: </a:t>
            </a:r>
            <a:r>
              <a:rPr lang="nl-NL" dirty="0"/>
              <a:t>Hakt gaten in bomen om zich te voeden met insecten</a:t>
            </a:r>
            <a:br>
              <a:rPr lang="nl-NL" dirty="0"/>
            </a:br>
            <a:r>
              <a:rPr lang="nl-NL" b="1" dirty="0"/>
              <a:t>Sperwer: </a:t>
            </a:r>
            <a:r>
              <a:rPr lang="nl-NL" dirty="0"/>
              <a:t>Roofvogel eet o.a. zangvogels en muizen</a:t>
            </a:r>
            <a:br>
              <a:rPr lang="nl-NL" dirty="0"/>
            </a:br>
            <a:r>
              <a:rPr lang="nl-NL" b="1" dirty="0"/>
              <a:t>Spitsmuis: </a:t>
            </a:r>
            <a:r>
              <a:rPr lang="nl-NL" dirty="0"/>
              <a:t>Voedt zich met kleine planteneters</a:t>
            </a:r>
            <a:br>
              <a:rPr lang="nl-NL" dirty="0"/>
            </a:br>
            <a:r>
              <a:rPr lang="nl-NL" b="1" dirty="0"/>
              <a:t>Vliegend hert: </a:t>
            </a:r>
            <a:r>
              <a:rPr lang="nl-NL" dirty="0"/>
              <a:t>Voedt zich met dood materiaal</a:t>
            </a:r>
          </a:p>
        </p:txBody>
      </p:sp>
    </p:spTree>
    <p:extLst>
      <p:ext uri="{BB962C8B-B14F-4D97-AF65-F5344CB8AC3E}">
        <p14:creationId xmlns:p14="http://schemas.microsoft.com/office/powerpoint/2010/main" val="111080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06E15-7679-4C00-948E-940F378E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Bossen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00A8C2-AD15-46AB-B9BC-DFC1A9614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Definitie bos: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Een bos is een (climax) ecosysteem dat bepaalt wordt houtachtige planten met;</a:t>
            </a:r>
            <a:br>
              <a:rPr lang="nl-NL" dirty="0"/>
            </a:br>
            <a:br>
              <a:rPr lang="nl-NL" dirty="0"/>
            </a:br>
            <a:r>
              <a:rPr lang="nl-NL" dirty="0"/>
              <a:t>Volgens wet van de natuur bescherming (19 januari 2016)</a:t>
            </a:r>
            <a:br>
              <a:rPr lang="nl-NL" dirty="0"/>
            </a:br>
            <a:br>
              <a:rPr lang="nl-NL" dirty="0"/>
            </a:br>
            <a:r>
              <a:rPr lang="nl-NL" dirty="0"/>
              <a:t>Een minimum oppervlakte (1.000 m</a:t>
            </a:r>
            <a:r>
              <a:rPr lang="nl-NL" baseline="30000" dirty="0"/>
              <a:t>2</a:t>
            </a:r>
            <a:r>
              <a:rPr lang="nl-NL" dirty="0"/>
              <a:t>)</a:t>
            </a:r>
          </a:p>
          <a:p>
            <a:pPr marL="0" indent="0">
              <a:buNone/>
            </a:pPr>
            <a:r>
              <a:rPr lang="nl-NL" dirty="0"/>
              <a:t>Een minimum dichtheid van planten (minimale rijbeplanting 20 bomen)</a:t>
            </a:r>
          </a:p>
          <a:p>
            <a:pPr marL="0" indent="0">
              <a:buNone/>
            </a:pPr>
            <a:r>
              <a:rPr lang="nl-NL" dirty="0"/>
              <a:t>Een hoogte van vegetatie (&gt;8 meter) </a:t>
            </a:r>
          </a:p>
        </p:txBody>
      </p:sp>
    </p:spTree>
    <p:extLst>
      <p:ext uri="{BB962C8B-B14F-4D97-AF65-F5344CB8AC3E}">
        <p14:creationId xmlns:p14="http://schemas.microsoft.com/office/powerpoint/2010/main" val="427718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00FEB-69AD-4E18-8867-DD1F6F6AD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Loofbossen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CCE68E-BF71-4F12-AEF7-E0060E0D9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‘’Aantrekkelijke’’ bossen</a:t>
            </a:r>
          </a:p>
          <a:p>
            <a:pPr marL="0" indent="0">
              <a:buNone/>
            </a:pP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  <a:p>
            <a:r>
              <a:rPr lang="nl-NL" dirty="0"/>
              <a:t>‘’Onaantrekkelijke’’ bossen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6D2989-BF3D-443B-8638-211B50248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3428998"/>
            <a:ext cx="6391275" cy="34290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77B21F3-1470-4502-AD87-3842C944C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25" y="1"/>
            <a:ext cx="63912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46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72329EA-CCB4-4865-8675-85015F384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2400" y="333375"/>
            <a:ext cx="8305800" cy="619125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BF267FF-1DA7-47E7-9E02-90C74EA3F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04" y="333375"/>
            <a:ext cx="10515600" cy="1325563"/>
          </a:xfrm>
        </p:spPr>
        <p:txBody>
          <a:bodyPr/>
          <a:lstStyle/>
          <a:p>
            <a:r>
              <a:rPr lang="nl-NL" b="1" dirty="0"/>
              <a:t>Fauna van een (Europees)loofbos </a:t>
            </a:r>
          </a:p>
        </p:txBody>
      </p:sp>
    </p:spTree>
    <p:extLst>
      <p:ext uri="{BB962C8B-B14F-4D97-AF65-F5344CB8AC3E}">
        <p14:creationId xmlns:p14="http://schemas.microsoft.com/office/powerpoint/2010/main" val="3287731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A0122EA-C607-4637-94DF-6F5FE944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577"/>
          <a:stretch/>
        </p:blipFill>
        <p:spPr>
          <a:xfrm>
            <a:off x="522168" y="87139"/>
            <a:ext cx="11147663" cy="66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06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F5912-D583-4F8F-941F-85184423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D364D2-C9C0-4175-891B-92AD5D5C4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022246-9863-4383-B930-28CFE24B9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77"/>
            <a:ext cx="12337143" cy="657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77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93078-495B-4063-88CA-B74FFD3B7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Naaldbossen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0C7DFA-1BDC-48B8-B8DD-5F0BF1F54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Inheemse soorten: Grove den, Taxus, Jeneverbes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Stuifzanden en veengebieden: Voedingsarme bodem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Grote schaal </a:t>
            </a:r>
          </a:p>
          <a:p>
            <a:pPr marL="0" indent="0">
              <a:buNone/>
            </a:pPr>
            <a:r>
              <a:rPr lang="nl-NL" dirty="0"/>
              <a:t>Ter vervanging van de heide</a:t>
            </a:r>
          </a:p>
          <a:p>
            <a:pPr marL="0" indent="0">
              <a:buNone/>
            </a:pPr>
            <a:r>
              <a:rPr lang="nl-NL" dirty="0"/>
              <a:t>Vastlegging van stuifzanden </a:t>
            </a:r>
            <a:br>
              <a:rPr lang="nl-NL" dirty="0"/>
            </a:br>
            <a:r>
              <a:rPr lang="nl-NL" dirty="0"/>
              <a:t>Functie: Houtproductie </a:t>
            </a:r>
          </a:p>
        </p:txBody>
      </p:sp>
    </p:spTree>
    <p:extLst>
      <p:ext uri="{BB962C8B-B14F-4D97-AF65-F5344CB8AC3E}">
        <p14:creationId xmlns:p14="http://schemas.microsoft.com/office/powerpoint/2010/main" val="1238284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C6608-D3BD-4044-94A1-87D698F2F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Naaldbos beheer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3F6B1D-CBFA-4E8E-992E-05878763A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Gericht op de houtproductie </a:t>
            </a:r>
          </a:p>
          <a:p>
            <a:endParaRPr lang="nl-NL" dirty="0"/>
          </a:p>
          <a:p>
            <a:r>
              <a:rPr lang="nl-NL" dirty="0"/>
              <a:t>Selectief dunnen </a:t>
            </a:r>
          </a:p>
          <a:p>
            <a:r>
              <a:rPr lang="nl-NL" dirty="0"/>
              <a:t>Kappen na 40 – 60 jaar</a:t>
            </a:r>
          </a:p>
          <a:p>
            <a:r>
              <a:rPr lang="nl-NL" dirty="0"/>
              <a:t>Opnieuw inplanten </a:t>
            </a:r>
          </a:p>
          <a:p>
            <a:r>
              <a:rPr lang="nl-NL" dirty="0"/>
              <a:t>Soms diepspitten, bemesten, en/of </a:t>
            </a:r>
            <a:r>
              <a:rPr lang="nl-NL" dirty="0" err="1"/>
              <a:t>begreppelen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821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BCF9D-07C8-484B-B00A-64AD9805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Problemen in naaldbossen</a:t>
            </a:r>
            <a:r>
              <a:rPr lang="nl-NL" dirty="0"/>
              <a:t>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A5EA18-EF96-4713-826C-FA7D52A3D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281"/>
            <a:ext cx="10515600" cy="5340719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Monocultuur </a:t>
            </a:r>
          </a:p>
          <a:p>
            <a:pPr marL="457200" lvl="1" indent="0">
              <a:buNone/>
            </a:pPr>
            <a:r>
              <a:rPr lang="nl-NL" dirty="0"/>
              <a:t>Gevoelig voor parasieten, ziektes wat leidt tot een onstabiel milieu </a:t>
            </a:r>
            <a:br>
              <a:rPr lang="nl-NL" dirty="0"/>
            </a:br>
            <a:endParaRPr lang="nl-NL" dirty="0"/>
          </a:p>
          <a:p>
            <a:r>
              <a:rPr lang="nl-NL" dirty="0"/>
              <a:t>Geen/weinig verjonging bodemlaag</a:t>
            </a:r>
          </a:p>
          <a:p>
            <a:pPr marL="457200" lvl="1" indent="0">
              <a:buNone/>
            </a:pPr>
            <a:r>
              <a:rPr lang="nl-NL" dirty="0"/>
              <a:t>Dikke verzuurde en slecht verteerde bodemlaag</a:t>
            </a:r>
          </a:p>
          <a:p>
            <a:endParaRPr lang="nl-NL" dirty="0"/>
          </a:p>
          <a:p>
            <a:r>
              <a:rPr lang="nl-NL" dirty="0"/>
              <a:t>Droog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r>
              <a:rPr lang="nl-NL" dirty="0"/>
              <a:t>Degeneratie</a:t>
            </a:r>
          </a:p>
          <a:p>
            <a:pPr marL="457200" lvl="1" indent="0">
              <a:buNone/>
            </a:pPr>
            <a:r>
              <a:rPr lang="nl-NL" dirty="0"/>
              <a:t>Niet natuurlijke standplaats. Bomen groeien daarom minder goed.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Verrijking van de omgeving</a:t>
            </a:r>
          </a:p>
          <a:p>
            <a:pPr marL="457200" lvl="1" indent="0">
              <a:buNone/>
            </a:pPr>
            <a:r>
              <a:rPr lang="nl-NL" dirty="0"/>
              <a:t>Dood materiaal afkomstig uit het bos verrijkt de bodem </a:t>
            </a:r>
          </a:p>
        </p:txBody>
      </p:sp>
    </p:spTree>
    <p:extLst>
      <p:ext uri="{BB962C8B-B14F-4D97-AF65-F5344CB8AC3E}">
        <p14:creationId xmlns:p14="http://schemas.microsoft.com/office/powerpoint/2010/main" val="1237070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D9432-67AF-41B1-A6FE-E41F5183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DA3C84-75B4-4321-9D91-6B110C792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2D3AC9-098D-4EF9-B4DB-8894BCB82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6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9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05738-E54F-425F-9576-56D9AD36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Verdeling bostypen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AF55BF-837D-4FA4-8D21-8967327F4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000" b="1" dirty="0"/>
              <a:t>Schermbossen</a:t>
            </a:r>
          </a:p>
          <a:p>
            <a:pPr marL="0" indent="0">
              <a:buNone/>
            </a:pPr>
            <a:r>
              <a:rPr lang="nl-NL" sz="2000" dirty="0"/>
              <a:t>	</a:t>
            </a:r>
            <a:r>
              <a:rPr lang="nl-NL" sz="1800" dirty="0"/>
              <a:t>Bossen die een buffer vormen tegen bedreigende of nadelige elementen in een landschap. </a:t>
            </a:r>
          </a:p>
          <a:p>
            <a:pPr marL="0" indent="0">
              <a:buNone/>
            </a:pPr>
            <a:endParaRPr lang="nl-NL" sz="2000" dirty="0"/>
          </a:p>
          <a:p>
            <a:r>
              <a:rPr lang="nl-NL" sz="2000" b="1" dirty="0"/>
              <a:t>Landgoed- en recreatie bossen</a:t>
            </a:r>
          </a:p>
          <a:p>
            <a:pPr marL="0" indent="0">
              <a:buNone/>
            </a:pPr>
            <a:r>
              <a:rPr lang="nl-NL" sz="2000" dirty="0"/>
              <a:t> 	</a:t>
            </a:r>
            <a:r>
              <a:rPr lang="nl-NL" sz="1800" dirty="0"/>
              <a:t>Siertuinen, parken en bossen welke een doel hebben ter recreatie. Worden vaak onderhouden door  	derde partijen. </a:t>
            </a:r>
          </a:p>
          <a:p>
            <a:pPr marL="0" indent="0">
              <a:buNone/>
            </a:pPr>
            <a:endParaRPr lang="nl-NL" sz="2000" dirty="0"/>
          </a:p>
          <a:p>
            <a:r>
              <a:rPr lang="nl-NL" sz="2000" b="1" dirty="0"/>
              <a:t>Spontane bossen </a:t>
            </a:r>
          </a:p>
          <a:p>
            <a:pPr marL="914400" lvl="2" indent="0">
              <a:buNone/>
            </a:pPr>
            <a:r>
              <a:rPr lang="nl-NL" sz="1800" dirty="0"/>
              <a:t>Bossen die ontstaan zijn doordat de mens niet meer ingrijpt in het landschap </a:t>
            </a:r>
          </a:p>
          <a:p>
            <a:endParaRPr lang="nl-NL" sz="2000" dirty="0"/>
          </a:p>
          <a:p>
            <a:r>
              <a:rPr lang="nl-NL" sz="2000" b="1" dirty="0"/>
              <a:t>Productie bossen (&gt; 50% de bossen van Nederland)</a:t>
            </a:r>
          </a:p>
          <a:p>
            <a:pPr marL="457200" lvl="1" indent="0">
              <a:buNone/>
            </a:pPr>
            <a:r>
              <a:rPr lang="nl-NL" sz="2000" dirty="0"/>
              <a:t> 	</a:t>
            </a:r>
            <a:r>
              <a:rPr lang="nl-NL" sz="1800" dirty="0"/>
              <a:t>Bossen (voornamelijk aangelegd op heidevelden) met als doel productie van o.a. hout. </a:t>
            </a:r>
          </a:p>
          <a:p>
            <a:pPr marL="457200" lvl="1" indent="0">
              <a:buNone/>
            </a:pPr>
            <a:r>
              <a:rPr lang="nl-NL" sz="1800" dirty="0"/>
              <a:t>	Voedselbossen worden veelal aangelegd op opgekochte productiebossen. </a:t>
            </a:r>
          </a:p>
        </p:txBody>
      </p:sp>
    </p:spTree>
    <p:extLst>
      <p:ext uri="{BB962C8B-B14F-4D97-AF65-F5344CB8AC3E}">
        <p14:creationId xmlns:p14="http://schemas.microsoft.com/office/powerpoint/2010/main" val="424600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D919041-FA56-459A-B60D-FBF1D1CD7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1728"/>
            <a:ext cx="8325291" cy="6214543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F9A4E4C-8CBC-41A0-8E93-83DEBEAF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6896" y="2184933"/>
            <a:ext cx="46555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/>
          </a:p>
          <a:p>
            <a:r>
              <a:rPr lang="nl-NL" sz="2000" b="1" dirty="0"/>
              <a:t>Productie bossen</a:t>
            </a:r>
          </a:p>
          <a:p>
            <a:pPr marL="0" indent="0">
              <a:buNone/>
            </a:pPr>
            <a:r>
              <a:rPr lang="nl-NL" sz="2000" dirty="0"/>
              <a:t>	</a:t>
            </a:r>
            <a:r>
              <a:rPr lang="nl-NL" sz="1800" dirty="0"/>
              <a:t>Hoe kun je het zien? </a:t>
            </a:r>
          </a:p>
          <a:p>
            <a:pPr marL="457200" lvl="1" indent="0">
              <a:buNone/>
            </a:pPr>
            <a:r>
              <a:rPr lang="nl-NL" sz="1800" dirty="0"/>
              <a:t>	Waarom opgedeeld in sectoren? </a:t>
            </a:r>
          </a:p>
          <a:p>
            <a:pPr marL="457200" lvl="1" indent="0">
              <a:buNone/>
            </a:pPr>
            <a:endParaRPr lang="nl-NL" sz="1800" dirty="0"/>
          </a:p>
          <a:p>
            <a:pPr marL="457200" lvl="1" indent="0">
              <a:buNone/>
            </a:pPr>
            <a:endParaRPr lang="nl-NL" sz="1800" dirty="0"/>
          </a:p>
          <a:p>
            <a:pPr marL="457200" lvl="1" indent="0">
              <a:buNone/>
            </a:pPr>
            <a:endParaRPr lang="nl-NL" sz="1800" dirty="0"/>
          </a:p>
          <a:p>
            <a:pPr marL="457200" lvl="1" indent="0">
              <a:buNone/>
            </a:pPr>
            <a:br>
              <a:rPr lang="nl-NL" sz="1800" dirty="0"/>
            </a:br>
            <a:endParaRPr lang="nl-NL" sz="1800" dirty="0"/>
          </a:p>
          <a:p>
            <a:pPr marL="457200" lvl="1" indent="0">
              <a:buNone/>
            </a:pPr>
            <a:endParaRPr lang="nl-NL" sz="1800" dirty="0"/>
          </a:p>
          <a:p>
            <a:r>
              <a:rPr lang="nl-NL" sz="2000" b="1" dirty="0"/>
              <a:t>Spontane bossen </a:t>
            </a:r>
          </a:p>
          <a:p>
            <a:pPr marL="914400" lvl="2" indent="0">
              <a:buNone/>
            </a:pPr>
            <a:r>
              <a:rPr lang="nl-NL" sz="1800" dirty="0"/>
              <a:t>Hoe kun je het zien? </a:t>
            </a:r>
          </a:p>
          <a:p>
            <a:pPr marL="457200" lvl="1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297388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06E15-7679-4C00-948E-940F378E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Welke factoren zijn bepalen voor een (soort) bos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00A8C2-AD15-46AB-B9BC-DFC1A9614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• Klimaat (temperatuur, regenval, wind) </a:t>
            </a:r>
          </a:p>
          <a:p>
            <a:pPr marL="0" indent="0">
              <a:buNone/>
            </a:pPr>
            <a:r>
              <a:rPr lang="nl-NL" dirty="0"/>
              <a:t>• Bodem (grondsoort, humus, reliëf) </a:t>
            </a:r>
          </a:p>
          <a:p>
            <a:pPr marL="0" indent="0">
              <a:buNone/>
            </a:pPr>
            <a:r>
              <a:rPr lang="nl-NL" dirty="0"/>
              <a:t>• Waterhuishouding (type water, waterstand) </a:t>
            </a:r>
          </a:p>
          <a:p>
            <a:pPr marL="0" indent="0">
              <a:buNone/>
            </a:pPr>
            <a:r>
              <a:rPr lang="nl-NL" dirty="0"/>
              <a:t>• Voedselrijkdom (stikstof, fosfaat) </a:t>
            </a:r>
          </a:p>
          <a:p>
            <a:pPr marL="0" indent="0">
              <a:buNone/>
            </a:pPr>
            <a:r>
              <a:rPr lang="nl-NL" dirty="0"/>
              <a:t>• Leeftijd </a:t>
            </a:r>
          </a:p>
          <a:p>
            <a:pPr marL="0" indent="0">
              <a:buNone/>
            </a:pPr>
            <a:r>
              <a:rPr lang="nl-NL" dirty="0"/>
              <a:t>• Fauna ( grazers, browsers, </a:t>
            </a:r>
            <a:r>
              <a:rPr lang="nl-NL" dirty="0" err="1"/>
              <a:t>woelers</a:t>
            </a:r>
            <a:r>
              <a:rPr lang="nl-NL" dirty="0"/>
              <a:t>) </a:t>
            </a:r>
          </a:p>
          <a:p>
            <a:pPr marL="0" indent="0">
              <a:buNone/>
            </a:pPr>
            <a:r>
              <a:rPr lang="nl-NL" dirty="0"/>
              <a:t>• </a:t>
            </a:r>
            <a:r>
              <a:rPr lang="nl-NL" dirty="0">
                <a:solidFill>
                  <a:srgbClr val="FF0000"/>
                </a:solidFill>
              </a:rPr>
              <a:t>Beheer en gebruik door de mens (Hier komen we later op terug!) 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4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F6D63-6D3B-4A3A-AFC3-28ED437B3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Voorbeeld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BC4BDC-87BD-4708-B5F8-1AA586648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993" y="1825625"/>
            <a:ext cx="10515600" cy="4351338"/>
          </a:xfrm>
        </p:spPr>
        <p:txBody>
          <a:bodyPr/>
          <a:lstStyle/>
          <a:p>
            <a:r>
              <a:rPr lang="nl-NL" dirty="0"/>
              <a:t>Zomereiken-berken bos</a:t>
            </a:r>
            <a:br>
              <a:rPr lang="nl-NL" dirty="0"/>
            </a:br>
            <a:r>
              <a:rPr lang="nl-NL" dirty="0"/>
              <a:t> voedselarme, droge bodem</a:t>
            </a:r>
            <a:br>
              <a:rPr lang="nl-NL" dirty="0"/>
            </a:br>
            <a:endParaRPr lang="nl-NL" dirty="0"/>
          </a:p>
          <a:p>
            <a:r>
              <a:rPr lang="nl-NL" dirty="0"/>
              <a:t>Veel voorkomende soorten; </a:t>
            </a:r>
          </a:p>
          <a:p>
            <a:pPr marL="457200" lvl="1" indent="0">
              <a:buNone/>
            </a:pPr>
            <a:r>
              <a:rPr lang="nl-NL" dirty="0"/>
              <a:t>Berk (ruwe en zachte) </a:t>
            </a:r>
            <a:br>
              <a:rPr lang="nl-NL" dirty="0"/>
            </a:br>
            <a:r>
              <a:rPr lang="nl-NL" dirty="0"/>
              <a:t>Eik (winter en zomer) </a:t>
            </a:r>
            <a:br>
              <a:rPr lang="nl-NL" dirty="0"/>
            </a:br>
            <a:r>
              <a:rPr lang="nl-NL" dirty="0"/>
              <a:t>Lijsterbes</a:t>
            </a:r>
          </a:p>
          <a:p>
            <a:pPr marL="457200" lvl="1" indent="0">
              <a:buNone/>
            </a:pPr>
            <a:r>
              <a:rPr lang="nl-NL" dirty="0"/>
              <a:t>Pijpenstrootje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FE3604-DD31-4DF9-9875-66A1529E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80" y="0"/>
            <a:ext cx="6338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18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E5AD1-B99A-4537-9AC3-D1F22D46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Voorbeeld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CB166C-2BCA-44BE-A810-04DD35145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Wilgenvloedbos</a:t>
            </a:r>
          </a:p>
          <a:p>
            <a:pPr marL="457200" lvl="1" indent="0">
              <a:buNone/>
            </a:pPr>
            <a:r>
              <a:rPr lang="nl-NL" dirty="0"/>
              <a:t>Zeer nat of stromend water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Veel voorkomende soorten</a:t>
            </a:r>
          </a:p>
          <a:p>
            <a:pPr marL="457200" lvl="1" indent="0">
              <a:buNone/>
            </a:pPr>
            <a:r>
              <a:rPr lang="nl-NL" dirty="0"/>
              <a:t>Wilg (amandel / kat / schiet / kraak) </a:t>
            </a:r>
          </a:p>
          <a:p>
            <a:pPr marL="457200" lvl="1" indent="0">
              <a:buNone/>
            </a:pPr>
            <a:r>
              <a:rPr lang="nl-NL" dirty="0"/>
              <a:t>Moerdistel</a:t>
            </a:r>
          </a:p>
          <a:p>
            <a:pPr marL="457200" lvl="1" indent="0">
              <a:buNone/>
            </a:pPr>
            <a:r>
              <a:rPr lang="nl-NL" dirty="0"/>
              <a:t>Haagwinde</a:t>
            </a:r>
            <a:br>
              <a:rPr lang="nl-NL" dirty="0"/>
            </a:br>
            <a:r>
              <a:rPr lang="nl-NL" dirty="0"/>
              <a:t>Zomerklokje</a:t>
            </a:r>
            <a:br>
              <a:rPr lang="nl-NL" dirty="0"/>
            </a:br>
            <a:r>
              <a:rPr lang="nl-NL" dirty="0"/>
              <a:t>Ridderzuring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5122" name="Picture 2" descr="Verbond van de wilgenvloedbossen en -struwelen - Wikipedia">
            <a:extLst>
              <a:ext uri="{FF2B5EF4-FFF2-40B4-BE49-F238E27FC236}">
                <a16:creationId xmlns:a16="http://schemas.microsoft.com/office/drawing/2014/main" id="{A45DB0F3-37C2-4ACA-90CB-C7D07D8E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30" y="-13607"/>
            <a:ext cx="9162142" cy="687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14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7FC44-B312-42D3-91EC-95C04606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103"/>
            <a:ext cx="10515600" cy="1325563"/>
          </a:xfrm>
        </p:spPr>
        <p:txBody>
          <a:bodyPr/>
          <a:lstStyle/>
          <a:p>
            <a:r>
              <a:rPr lang="nl-NL" b="1" dirty="0"/>
              <a:t>De bosrand gaat over in het bos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AA1F5B-80C6-4F03-B6F7-763F94A1A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19748"/>
            <a:ext cx="10515600" cy="4147983"/>
          </a:xfr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337F0F92-3A36-48C9-8762-801DB9B85E0A}"/>
              </a:ext>
            </a:extLst>
          </p:cNvPr>
          <p:cNvGrpSpPr/>
          <p:nvPr/>
        </p:nvGrpSpPr>
        <p:grpSpPr>
          <a:xfrm>
            <a:off x="1730142" y="5100406"/>
            <a:ext cx="8731716" cy="1757594"/>
            <a:chOff x="1925855" y="5100406"/>
            <a:chExt cx="8731716" cy="1757594"/>
          </a:xfrm>
        </p:grpSpPr>
        <p:pic>
          <p:nvPicPr>
            <p:cNvPr id="6" name="Tijdelijke aanduiding voor inhoud 4">
              <a:extLst>
                <a:ext uri="{FF2B5EF4-FFF2-40B4-BE49-F238E27FC236}">
                  <a16:creationId xmlns:a16="http://schemas.microsoft.com/office/drawing/2014/main" id="{1FCBFE3B-BE88-4356-83DF-4D645864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5855" y="5100407"/>
              <a:ext cx="4455694" cy="1757593"/>
            </a:xfrm>
            <a:prstGeom prst="rect">
              <a:avLst/>
            </a:prstGeom>
          </p:spPr>
        </p:pic>
        <p:pic>
          <p:nvPicPr>
            <p:cNvPr id="7" name="Tijdelijke aanduiding voor inhoud 4">
              <a:extLst>
                <a:ext uri="{FF2B5EF4-FFF2-40B4-BE49-F238E27FC236}">
                  <a16:creationId xmlns:a16="http://schemas.microsoft.com/office/drawing/2014/main" id="{A29CAD5B-6567-495D-866B-49C631D86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201878" y="5100406"/>
              <a:ext cx="4455693" cy="1757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6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09894-B6F6-4F31-98BA-82FC6D04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bos als habitat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4D256C-FE98-4FDB-8072-E18247DE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Hoe dynamisch is de leefomgeving in het bos? 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B95FA5F1-A60A-472D-A4EB-D21A8D317A29}"/>
              </a:ext>
            </a:extLst>
          </p:cNvPr>
          <p:cNvGrpSpPr/>
          <p:nvPr/>
        </p:nvGrpSpPr>
        <p:grpSpPr>
          <a:xfrm>
            <a:off x="600892" y="3217586"/>
            <a:ext cx="11232566" cy="2959377"/>
            <a:chOff x="1925855" y="5100406"/>
            <a:chExt cx="8731716" cy="1757594"/>
          </a:xfrm>
        </p:grpSpPr>
        <p:pic>
          <p:nvPicPr>
            <p:cNvPr id="5" name="Tijdelijke aanduiding voor inhoud 4">
              <a:extLst>
                <a:ext uri="{FF2B5EF4-FFF2-40B4-BE49-F238E27FC236}">
                  <a16:creationId xmlns:a16="http://schemas.microsoft.com/office/drawing/2014/main" id="{FA67AF56-D6D3-438C-B4F0-5F9DC7CA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5855" y="5100407"/>
              <a:ext cx="4455694" cy="1757593"/>
            </a:xfrm>
            <a:prstGeom prst="rect">
              <a:avLst/>
            </a:prstGeom>
          </p:spPr>
        </p:pic>
        <p:pic>
          <p:nvPicPr>
            <p:cNvPr id="6" name="Tijdelijke aanduiding voor inhoud 4">
              <a:extLst>
                <a:ext uri="{FF2B5EF4-FFF2-40B4-BE49-F238E27FC236}">
                  <a16:creationId xmlns:a16="http://schemas.microsoft.com/office/drawing/2014/main" id="{6DF42106-49DC-4390-9210-B62BCB32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201878" y="5100406"/>
              <a:ext cx="4455693" cy="1757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187367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1119B704A48046A64124561FF3B3FF" ma:contentTypeVersion="12" ma:contentTypeDescription="Een nieuw document maken." ma:contentTypeScope="" ma:versionID="63f7710d72f3ab630ac44513c49d12ba">
  <xsd:schema xmlns:xsd="http://www.w3.org/2001/XMLSchema" xmlns:xs="http://www.w3.org/2001/XMLSchema" xmlns:p="http://schemas.microsoft.com/office/2006/metadata/properties" xmlns:ns2="53db1c64-d159-475e-a504-7a3da4935d8c" xmlns:ns3="4aa6b8cd-8aaf-473e-973b-57fcbd5fd695" targetNamespace="http://schemas.microsoft.com/office/2006/metadata/properties" ma:root="true" ma:fieldsID="f802e6816dd2d41a395bdebd1d30fef2" ns2:_="" ns3:_="">
    <xsd:import namespace="53db1c64-d159-475e-a504-7a3da4935d8c"/>
    <xsd:import namespace="4aa6b8cd-8aaf-473e-973b-57fcbd5fd69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b1c64-d159-475e-a504-7a3da4935d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6b8cd-8aaf-473e-973b-57fcbd5fd6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6ABA29-B4C7-41BA-9E07-22E29AD5579B}"/>
</file>

<file path=customXml/itemProps2.xml><?xml version="1.0" encoding="utf-8"?>
<ds:datastoreItem xmlns:ds="http://schemas.openxmlformats.org/officeDocument/2006/customXml" ds:itemID="{00180E7D-CFD6-4F77-AFA7-0501A459C480}"/>
</file>

<file path=customXml/itemProps3.xml><?xml version="1.0" encoding="utf-8"?>
<ds:datastoreItem xmlns:ds="http://schemas.openxmlformats.org/officeDocument/2006/customXml" ds:itemID="{1410176D-CA6C-4D8D-B5C1-D1ADE775B5F3}"/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833</Words>
  <Application>Microsoft Office PowerPoint</Application>
  <PresentationFormat>Breedbeeld</PresentationFormat>
  <Paragraphs>133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Kantoorthema</vt:lpstr>
      <vt:lpstr>PowerPoint-presentatie</vt:lpstr>
      <vt:lpstr>Bossen</vt:lpstr>
      <vt:lpstr>Verdeling bostypen</vt:lpstr>
      <vt:lpstr>PowerPoint-presentatie</vt:lpstr>
      <vt:lpstr>Welke factoren zijn bepalen voor een (soort) bos</vt:lpstr>
      <vt:lpstr>Voorbeeld 1</vt:lpstr>
      <vt:lpstr>Voorbeeld 2</vt:lpstr>
      <vt:lpstr>De bosrand gaat over in het bos</vt:lpstr>
      <vt:lpstr>Het bos als habitat</vt:lpstr>
      <vt:lpstr>De vegetatielagen in bossen</vt:lpstr>
      <vt:lpstr>Emergent doorbroken/boven gestegen</vt:lpstr>
      <vt:lpstr>Veranderingen van vegetatieaspecten in de bosontwikkeling</vt:lpstr>
      <vt:lpstr>PowerPoint-presentatie</vt:lpstr>
      <vt:lpstr>Invloed van de mens op (bos) vegetatie</vt:lpstr>
      <vt:lpstr>Voedselketen, voedsel web en voedselkringloop</vt:lpstr>
      <vt:lpstr>PowerPoint-presentatie</vt:lpstr>
      <vt:lpstr>PowerPoint-presentatie</vt:lpstr>
      <vt:lpstr>Opdracht</vt:lpstr>
      <vt:lpstr>PowerPoint-presentatie</vt:lpstr>
      <vt:lpstr>Loofbossen</vt:lpstr>
      <vt:lpstr>Fauna van een (Europees)loofbos </vt:lpstr>
      <vt:lpstr>PowerPoint-presentatie</vt:lpstr>
      <vt:lpstr>PowerPoint-presentatie</vt:lpstr>
      <vt:lpstr>Naaldbossen</vt:lpstr>
      <vt:lpstr>Naaldbos beheer</vt:lpstr>
      <vt:lpstr>Problemen in naaldbossen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 Luijten</dc:creator>
  <cp:lastModifiedBy>Rob Luijten</cp:lastModifiedBy>
  <cp:revision>3</cp:revision>
  <dcterms:created xsi:type="dcterms:W3CDTF">2021-09-15T13:09:42Z</dcterms:created>
  <dcterms:modified xsi:type="dcterms:W3CDTF">2021-09-16T13:52:01Z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0x010100401119B704A48046A64124561FF3B3FF</vt:lpwstr>
  </property>
</Properties>
</file>